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77" r:id="rId3"/>
    <p:sldId id="278" r:id="rId4"/>
    <p:sldId id="276" r:id="rId5"/>
    <p:sldId id="259" r:id="rId6"/>
    <p:sldId id="263" r:id="rId7"/>
    <p:sldId id="261" r:id="rId8"/>
    <p:sldId id="270" r:id="rId9"/>
    <p:sldId id="271" r:id="rId10"/>
    <p:sldId id="272" r:id="rId11"/>
    <p:sldId id="264" r:id="rId12"/>
    <p:sldId id="273" r:id="rId13"/>
    <p:sldId id="262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2831" autoAdjust="0"/>
  </p:normalViewPr>
  <p:slideViewPr>
    <p:cSldViewPr>
      <p:cViewPr varScale="1">
        <p:scale>
          <a:sx n="89" d="100"/>
          <a:sy n="89" d="100"/>
        </p:scale>
        <p:origin x="72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satMod val="120000"/>
                    <a:lumMod val="120000"/>
                  </a:schemeClr>
                </a:gs>
                <a:gs pos="100000">
                  <a:schemeClr val="accent1">
                    <a:shade val="89000"/>
                    <a:lumMod val="9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c:spPr>
          <c:invertIfNegative val="0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DB-4601-9271-A642CCF2927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мед. персонал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satMod val="120000"/>
                    <a:lumMod val="120000"/>
                  </a:schemeClr>
                </a:gs>
                <a:gs pos="100000">
                  <a:schemeClr val="accent2">
                    <a:shade val="89000"/>
                    <a:lumMod val="9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c:spPr>
          <c:invertIfNegative val="0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DB-4601-9271-A642CCF2927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Прочий персонал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satMod val="120000"/>
                    <a:lumMod val="120000"/>
                  </a:schemeClr>
                </a:gs>
                <a:gs pos="100000">
                  <a:schemeClr val="accent3">
                    <a:shade val="89000"/>
                    <a:lumMod val="9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c:spPr>
          <c:invertIfNegative val="0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7DB-4601-9271-A642CCF292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45143320"/>
        <c:axId val="245142144"/>
      </c:barChart>
      <c:catAx>
        <c:axId val="245143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5142144"/>
        <c:crosses val="autoZero"/>
        <c:auto val="1"/>
        <c:lblAlgn val="ctr"/>
        <c:lblOffset val="100"/>
        <c:noMultiLvlLbl val="0"/>
      </c:catAx>
      <c:valAx>
        <c:axId val="245142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5143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</c:v>
                </c:pt>
                <c:pt idx="1">
                  <c:v>2022 в ХМАО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12515</c:v>
                </c:pt>
                <c:pt idx="1">
                  <c:v>7020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F11-48D9-8419-89F5819D6BF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Взрослые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</c:v>
                </c:pt>
                <c:pt idx="1">
                  <c:v>2022 в ХМАО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7603</c:v>
                </c:pt>
                <c:pt idx="1">
                  <c:v>5356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F11-48D9-8419-89F5819D6BF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Дети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2022</c:v>
                </c:pt>
                <c:pt idx="1">
                  <c:v>2022 в ХМАО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2630</c:v>
                </c:pt>
                <c:pt idx="1">
                  <c:v>1666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F11-48D9-8419-89F5819D6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6436456"/>
        <c:axId val="242841376"/>
        <c:axId val="0"/>
      </c:bar3DChart>
      <c:catAx>
        <c:axId val="246436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2841376"/>
        <c:crosses val="autoZero"/>
        <c:auto val="1"/>
        <c:lblAlgn val="ctr"/>
        <c:lblOffset val="100"/>
        <c:noMultiLvlLbl val="0"/>
      </c:catAx>
      <c:valAx>
        <c:axId val="242841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64364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satMod val="120000"/>
                    <a:lumMod val="120000"/>
                  </a:schemeClr>
                </a:gs>
                <a:gs pos="100000">
                  <a:schemeClr val="accent2">
                    <a:shade val="89000"/>
                    <a:lumMod val="9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c:spPr>
          <c:invertIfNegative val="0"/>
          <c:cat>
            <c:strRef>
              <c:f>Лист1!$A$2:$A$11</c:f>
              <c:strCache>
                <c:ptCount val="10"/>
                <c:pt idx="1">
                  <c:v>Заболевания мочеполовой системы</c:v>
                </c:pt>
                <c:pt idx="2">
                  <c:v>Кожные заболевания и подкожно-жировой клетчатки</c:v>
                </c:pt>
                <c:pt idx="3">
                  <c:v>Заболевания эндокринной </c:v>
                </c:pt>
                <c:pt idx="4">
                  <c:v>Болезни органов дыхания</c:v>
                </c:pt>
                <c:pt idx="5">
                  <c:v>Реабилитация после перенесенной коронавирусной инфекции с развитием пневмонии</c:v>
                </c:pt>
                <c:pt idx="6">
                  <c:v>Болезни нервной системы</c:v>
                </c:pt>
                <c:pt idx="7">
                  <c:v>Заболевания органов пищеварения</c:v>
                </c:pt>
                <c:pt idx="8">
                  <c:v>Болезни костно-мышечной системы и соединительной ткани</c:v>
                </c:pt>
                <c:pt idx="9">
                  <c:v>Болезни системы кровообращения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1">
                  <c:v>25</c:v>
                </c:pt>
                <c:pt idx="2">
                  <c:v>25</c:v>
                </c:pt>
                <c:pt idx="3">
                  <c:v>50</c:v>
                </c:pt>
                <c:pt idx="4">
                  <c:v>475</c:v>
                </c:pt>
                <c:pt idx="5">
                  <c:v>937</c:v>
                </c:pt>
                <c:pt idx="6">
                  <c:v>438</c:v>
                </c:pt>
                <c:pt idx="7">
                  <c:v>375</c:v>
                </c:pt>
                <c:pt idx="8">
                  <c:v>2856</c:v>
                </c:pt>
                <c:pt idx="9">
                  <c:v>3704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89-4F99-87A9-D8AAB59D75B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Дети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satMod val="120000"/>
                    <a:lumMod val="120000"/>
                  </a:schemeClr>
                </a:gs>
                <a:gs pos="100000">
                  <a:schemeClr val="accent4">
                    <a:shade val="89000"/>
                    <a:lumMod val="9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c:spPr>
          <c:invertIfNegative val="0"/>
          <c:cat>
            <c:strRef>
              <c:f>Лист1!$A$2:$A$11</c:f>
              <c:strCache>
                <c:ptCount val="10"/>
                <c:pt idx="1">
                  <c:v>Заболевания мочеполовой системы</c:v>
                </c:pt>
                <c:pt idx="2">
                  <c:v>Кожные заболевания и подкожно-жировой клетчатки</c:v>
                </c:pt>
                <c:pt idx="3">
                  <c:v>Заболевания эндокринной </c:v>
                </c:pt>
                <c:pt idx="4">
                  <c:v>Болезни органов дыхания</c:v>
                </c:pt>
                <c:pt idx="5">
                  <c:v>Реабилитация после перенесенной коронавирусной инфекции с развитием пневмонии</c:v>
                </c:pt>
                <c:pt idx="6">
                  <c:v>Болезни нервной системы</c:v>
                </c:pt>
                <c:pt idx="7">
                  <c:v>Заболевания органов пищеварения</c:v>
                </c:pt>
                <c:pt idx="8">
                  <c:v>Болезни костно-мышечной системы и соединительной ткани</c:v>
                </c:pt>
                <c:pt idx="9">
                  <c:v>Болезни системы кровообращения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1">
                  <c:v>87</c:v>
                </c:pt>
                <c:pt idx="2">
                  <c:v>313</c:v>
                </c:pt>
                <c:pt idx="3">
                  <c:v>250</c:v>
                </c:pt>
                <c:pt idx="4">
                  <c:v>766</c:v>
                </c:pt>
                <c:pt idx="5">
                  <c:v>332</c:v>
                </c:pt>
                <c:pt idx="6">
                  <c:v>350</c:v>
                </c:pt>
                <c:pt idx="7">
                  <c:v>713</c:v>
                </c:pt>
                <c:pt idx="8">
                  <c:v>682</c:v>
                </c:pt>
                <c:pt idx="9">
                  <c:v>137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89-4F99-87A9-D8AAB59D7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47423560"/>
        <c:axId val="247423952"/>
      </c:barChart>
      <c:catAx>
        <c:axId val="247423560"/>
        <c:scaling>
          <c:orientation val="minMax"/>
        </c:scaling>
        <c:delete val="0"/>
        <c:axPos val="l"/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423952"/>
        <c:crosses val="autoZero"/>
        <c:auto val="1"/>
        <c:lblAlgn val="ctr"/>
        <c:lblOffset val="100"/>
        <c:noMultiLvlLbl val="0"/>
      </c:catAx>
      <c:valAx>
        <c:axId val="247423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42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1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37150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5A-4BDE-9BD4-87283F883DB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Взрослые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1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31910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5A-4BDE-9BD4-87283F883DB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Дети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1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1">
                  <c:v>5240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5A-4BDE-9BD4-87283F883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7424736"/>
        <c:axId val="247425128"/>
        <c:axId val="0"/>
      </c:bar3DChart>
      <c:catAx>
        <c:axId val="24742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425128"/>
        <c:crosses val="autoZero"/>
        <c:auto val="1"/>
        <c:lblAlgn val="ctr"/>
        <c:lblOffset val="100"/>
        <c:noMultiLvlLbl val="0"/>
      </c:catAx>
      <c:valAx>
        <c:axId val="247425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7424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AEEDA-FC8B-4688-9BF7-32DA35C77940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D0809-C2EF-4397-930B-A5059246B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463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kurort.rosminzdrav.ru/advanced_search?mkb10_osnovnye=9&amp;search=1#search_result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kurort.rosminzdrav.ru/advanced_search?mkb10_osnovnye=13&amp;search=1#search_result" TargetMode="External"/><Relationship Id="rId4" Type="http://schemas.openxmlformats.org/officeDocument/2006/relationships/hyperlink" Target="https://kurort.rosminzdrav.ru/advanced_search?mkb10_osnovnye=10&amp;search=1#search_result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69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Также Департаментом здравоохранения заключаются государственные контракты на оказание санаторно- курортных услуг за пределами округа. География санаторно-курортных организаций представлена курортами Краснодарского, Алтайского, Ставропольского краев, Республики Крым, Омской и Тюменской областями.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052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Всего за 2022 год по путевкам Департамента здравоохранения оздоровлено 12515 граждан Ханты-Мансийского автономного округа, 7603 взрослых и 2630 детей. Из них непосредственно в санаторно-курортных организациях округа 7022 человека, что составляет 61 % от общего числа прошедших санаторно-курортное лечение: 5356 взрослых и 1666 ребенка.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065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Распределение пролеченных по заболеваниям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951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сентябрь 2023 года в очереди на санаторно-курортное лечение состоит 37150 человек, из них взрослых 31910 и 5240 детей.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2023 году планируется направить на санаторно-курортное лечение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12 550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чел., в том числе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2615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детей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этом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7 050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чел., в том числе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1 700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детей планируется направить на санаторно-курортное лечение в медицинские организации, подведомственные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Депздраву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Югры.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1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Департаментом здравоохранения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Ханты-Мансийского автономного округа – Югры организовано санаторно-курортного лечения взрослого и детского населения, проживающего на территории автономного округа, по путевкам, приобретаемым за счет средств регионального бюджета.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по путевкам Департамента здравоохранения проходят санаторно-курортное лечение около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тысяч жителей округа на сумму более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270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информации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Федерального государственного бюджетного учреждения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«Национального медицинского исследовательского центра реабилитации и курортологии» Минздрава России и главного внештатного специалиста по санаторно-курортному лечению Минздрава России, такая практика оздоровления граждан за счет регионального бюджета имеется только в Ханты-Мансийском автономном округе.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114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Распределение путевок между медицинскими организациями оформляется решением комиссии Департамента здравоохранения Ханты-Мансийского автономного округа – Югры, пропорционально прикрепленному населению, состоящему в очереди на санаторно-курортное лечение.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Распределение и выдача путевок гражданам производится медицинскими организациями с учетом даты постановки гражданина на учет для получения санаторно-курортного лечения в соответствии с рекомендуемым профилем, сезоном и местом лечения.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Санаторно-курортное лечение по путевкам Департамента здравоохранения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Ханты-Мансийского автономного округа – Югры могут получить граждане следующих категорий: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Граждане, имеющие хронические заболевания и состоящие на диспансерном учете в медицинских организациях округа, при наличии медицинских показаний и отсутствии медицинских противопоказаний, в том числе несовершеннолетние в возрасте от 4 до 18 лет.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Граждане, вставшие на учет после перенесенной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коронавирусной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инфекции с развитием пневмонии средней и тяжелой степени.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Участники специальной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военной операции.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0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Ханты-Мансийском автономном округе – Югре расположено 7 организаций, имеющих лицензию на санаторно-курортное лечение, и ведущих деятельность в данном направлении. Из них 3 подведомственны Департаменту здравоохранения Ханты-Мансийского автономного округа – Югры, 4 коммерческих.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12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Подведомственные организации: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Казенное учреждение Ханты-Мансийского автономного округа – Югры «Детский противотуберкулезный санаторий имени Елены Михайловны </a:t>
            </a:r>
            <a:r>
              <a:rPr lang="ru-RU" sz="1200" dirty="0" err="1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Сагандуковой</a:t>
            </a:r>
            <a:r>
              <a:rPr lang="ru-RU" sz="1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Бюджетное учреждение Ханты-Мансийского автономного округа-Югры "</a:t>
            </a:r>
            <a:r>
              <a:rPr lang="ru-RU" sz="1200" dirty="0" err="1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Урайская</a:t>
            </a:r>
            <a:r>
              <a:rPr lang="ru-RU" sz="1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окружная больница медицинской реабилитации" отделение санаторно-курортного лечения.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АУ Ханты-Мансийского автономного округа – Югры «Санаторий «</a:t>
            </a:r>
            <a:r>
              <a:rPr lang="ru-RU" sz="1200" dirty="0" err="1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Юган</a:t>
            </a:r>
            <a:r>
              <a:rPr lang="ru-RU" sz="1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».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Коммерческие организации: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«Санаторий «Нефтяник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Самотлора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Санаторий-профилакторий ООО «Газпром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трансгаз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Югорск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Санаторий Кедровый Лог структурное подразделение Публичного акционерного общества Сургутнефтегаз.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МАУ «База спорта и отдыха «Северянка».</a:t>
            </a:r>
          </a:p>
          <a:p>
            <a:pPr>
              <a:buFont typeface="Wingdings" panose="05000000000000000000" pitchFamily="2" charset="2"/>
              <a:buNone/>
            </a:pPr>
            <a:endParaRPr lang="ru-RU" sz="1200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37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Коечный фонд санаторно-курортных организация Ханты-Мансийского автономного округа составляет – 1146 коек, из них 348 в санаторно-курортных организациях подведомственных Департаменту здравоохранения.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51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Укомплектованность кадрами санаторно-курортных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организаций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следующая: врачебный персонал 91 %, средним медицинским персоналом 93%, прочий персонал – 94%.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51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Износ зданий санаторно-курортных организаций в среднем – 27 %. Материально-техническая база соответствует стандартам оснащения санаторно-курортных организаций в соответствии с приказом Министерства здравоохранения РФ от 5 мая 2016 г. N 279н "Об утверждении Порядка организации санаторно-курортного лечения».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65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Основные профили санаторно-курортных организаций округа: </a:t>
            </a:r>
          </a:p>
          <a:p>
            <a:pPr lvl="0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Болезни системы кровообращения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ru-RU" sz="120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Болезни органов дыхания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Болезни костно-мышечной системы и соединительной ткани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Заболевания органов пищеварения, Заболевания мочеполовой системы, Заболевания эндокринной системы, Кожные заболевания, Реабилитация после перенесенной </a:t>
            </a:r>
            <a:r>
              <a:rPr lang="ru-RU" sz="1200" u="non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коронавирусной</a:t>
            </a:r>
            <a:r>
              <a:rPr lang="ru-RU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инфекции с развитием пневмонии.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571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Комплекс лечебных и реабилитационных мероприятий в санаториях состоит из следующих видов медицинской деятельности: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оздоровительный режим;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диетическое питание;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лечебная гимнастика (включает в себя как групповые, так и индивидуальные занятия, занятия в тренажерных залах, скандинавская ходьба);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широкий спектр физиотерапевтического лечения (начиная от знакомого всем электрофореза до магнитной стимуляции органов малого таза, ударно-волновой терапии);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бальнеопроцедуры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(представлены общими и местными минеральными и пресными ваннами, различными душами);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спелео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аэрофитовоздействие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термовоздействие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(такие как, парафин, озокерит, грязелечение)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медицинский массаж (как классический ручной, так и различные виды механического и подводного)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нормоксическая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баротерапия;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гипокситерапия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D0809-C2EF-4397-930B-A5059246B8A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213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175351" cy="36004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Доклад ГВС Департамента здравоохранения Ханты-Мансийского автономного  округа – Югры по санаторно-курортному лечение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санаторно-курортного лечения в Ханты-Мансийском автономном округе – Югре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949280"/>
            <a:ext cx="6400800" cy="50405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2023 год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30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Краснодарский край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 край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Ставропольского край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Крым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Омская область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Тюменская область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Новосибирская область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осударственные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контракты на оказание санаторно- курортных услуг за пределами округа</a:t>
            </a:r>
          </a:p>
        </p:txBody>
      </p:sp>
    </p:spTree>
    <p:extLst>
      <p:ext uri="{BB962C8B-B14F-4D97-AF65-F5344CB8AC3E}">
        <p14:creationId xmlns:p14="http://schemas.microsoft.com/office/powerpoint/2010/main" val="18839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0762330"/>
              </p:ext>
            </p:extLst>
          </p:nvPr>
        </p:nvGraphicFramePr>
        <p:xfrm>
          <a:off x="877913" y="2708920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граждан диспансерной группы наблюдения, получивших санаторно-курортное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в 2022 году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77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722127"/>
              </p:ext>
            </p:extLst>
          </p:nvPr>
        </p:nvGraphicFramePr>
        <p:xfrm>
          <a:off x="251520" y="1844824"/>
          <a:ext cx="8640960" cy="4752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по нозологиям</a:t>
            </a:r>
          </a:p>
        </p:txBody>
      </p:sp>
    </p:spTree>
    <p:extLst>
      <p:ext uri="{BB962C8B-B14F-4D97-AF65-F5344CB8AC3E}">
        <p14:creationId xmlns:p14="http://schemas.microsoft.com/office/powerpoint/2010/main" val="33225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165078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диспансерных больных состоящих в очереди на санаторно-курортное лечение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069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3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по путевкам Департамента здравоохранения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проходят санаторно-курортное лечение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жителей округа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сумму более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270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млн.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0601" y="0"/>
            <a:ext cx="8291264" cy="1938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санаторно-курортного лечения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проживающего на территории автономного округа, по путевкам, приобретаемым Департаментом здравоохранения Ханты – Мансийского автономного округа – Югры</a:t>
            </a:r>
          </a:p>
        </p:txBody>
      </p:sp>
    </p:spTree>
    <p:extLst>
      <p:ext uri="{BB962C8B-B14F-4D97-AF65-F5344CB8AC3E}">
        <p14:creationId xmlns:p14="http://schemas.microsoft.com/office/powerpoint/2010/main" val="18991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29434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путевок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79" y="1582162"/>
            <a:ext cx="2304256" cy="82809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здравоохранения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79" y="2825663"/>
            <a:ext cx="2304256" cy="1228906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организации, подведомственные Департаменту здравоохранения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7503" y="4725144"/>
            <a:ext cx="3769179" cy="2060848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Граждане, имеющие хронические заболевания и состоящие на диспансерном учете в медицинских организациях округа, при наличии медицинских показаний и отсутствии медицинских противопоказаний, в том числе несовершеннолетние в возрасте от 4 до 18 лет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80920" y="4725144"/>
            <a:ext cx="2355576" cy="2060848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Граждане, вставшие на учет после перенесенной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 с развитием пневмонии средней и тяжелой степени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39951" y="4718232"/>
            <a:ext cx="2277699" cy="2060848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военной операции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644008" y="2492896"/>
            <a:ext cx="0" cy="21602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483768" y="4149080"/>
            <a:ext cx="1296144" cy="43204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8104" y="4149080"/>
            <a:ext cx="1872208" cy="43204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860032" y="4149080"/>
            <a:ext cx="0" cy="43204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16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0" y="1573939"/>
            <a:ext cx="9036496" cy="528406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Санаторно-курортные организации округа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551396"/>
            <a:ext cx="20882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Санаторий «</a:t>
            </a:r>
            <a:r>
              <a:rPr lang="ru-RU" sz="16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Юган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24338" y="6273225"/>
            <a:ext cx="2790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«Санаторий им. Е.М. </a:t>
            </a:r>
            <a:r>
              <a:rPr lang="ru-RU" sz="16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Сагандуковой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3563888" y="5165903"/>
            <a:ext cx="288032" cy="12154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644008" y="2889950"/>
            <a:ext cx="288032" cy="16191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68416" y="2826667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Санаторий «Нефтяник </a:t>
            </a:r>
            <a:r>
              <a:rPr lang="ru-RU" sz="16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Самотлора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6168416" y="3411442"/>
            <a:ext cx="635832" cy="14577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094294" y="4869160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535160" y="4512044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498000" y="5021887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004" y="5445225"/>
            <a:ext cx="1727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Урайская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окружная </a:t>
            </a:r>
            <a:endPara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 </a:t>
            </a:r>
          </a:p>
          <a:p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едицинской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реабилитации»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1187624" y="5661248"/>
            <a:ext cx="864096" cy="432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2051720" y="5567020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421904" y="154171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Санаторий-профилакторий </a:t>
            </a:r>
            <a:endPara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«Газпром </a:t>
            </a:r>
            <a:r>
              <a:rPr lang="ru-RU" sz="16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трансгаз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Югорск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1679440" y="2084754"/>
            <a:ext cx="1296144" cy="27426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1576491" y="4800080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94294" y="5491971"/>
            <a:ext cx="27880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Санаторий 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«Кедровый Лог»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5004048" y="4800080"/>
            <a:ext cx="2288559" cy="6538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4872272" y="4690036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836651" y="2167521"/>
            <a:ext cx="35389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«База спорта и отдыха «Северянка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2802541" y="2519755"/>
            <a:ext cx="430579" cy="5178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2704875" y="3034397"/>
            <a:ext cx="13177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51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санаторно-курортных организация Ханты-Мансийского автономного округа –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1146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коек, из них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санаторно-курортных организациях подведомственных Департаменту здравоохранения.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Коечный фонд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711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33399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Укомплектованность кадрами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8736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2636912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Материально-техническая база соответствует стандартам оснащения санаторно-курортных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в соответствии с Приказом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Министерства здравоохранения РФ от 5 мая 2016 г. N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279н "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Порядка организации санаторно-курортного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Износ зданий санаторно-курортных организаций –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29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костно-мышечной системы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органов дыхания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системы кровообращения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нервной системы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пищеварения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мочеполовой системы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эндокринной системы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Кожные заболевания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Реабилитация после перенесенной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 с развитием пневмонии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профили санаторно-курортных организаций: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88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Оздоровительный режим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Диетическое питание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Лечебная гимнастика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 физиотерапевтического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Бальнеопроцедуры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Спелео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аэрофитовоздействие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Термовоздействие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(парафин, озокерит, грязелечение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массажа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ормоксическая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баротерапия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Гипокситерапия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лечебных и реабилитационных мероприятий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4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3074</TotalTime>
  <Words>952</Words>
  <Application>Microsoft Office PowerPoint</Application>
  <PresentationFormat>Экран (4:3)</PresentationFormat>
  <Paragraphs>116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Tahoma</vt:lpstr>
      <vt:lpstr>Times New Roman</vt:lpstr>
      <vt:lpstr>Wingdings</vt:lpstr>
      <vt:lpstr>Волна</vt:lpstr>
      <vt:lpstr>Доклад ГВС Департамента здравоохранения Ханты-Мансийского автономного  округа – Югры по санаторно-курортному лечение об организации санаторно-курортного лечения в Ханты-Мансийском автономном округе – Югре</vt:lpstr>
      <vt:lpstr>Организация санаторно-курортного лечения населения, проживающего на территории автономного округа, по путевкам, приобретаемым Департаментом здравоохранения Ханты – Мансийского автономного округа – Югры</vt:lpstr>
      <vt:lpstr>Распределение путевок</vt:lpstr>
      <vt:lpstr>Санаторно-курортные организации округа</vt:lpstr>
      <vt:lpstr>Коечный фонд</vt:lpstr>
      <vt:lpstr> Укомплектованность кадрами  </vt:lpstr>
      <vt:lpstr>Износ зданий санаторно-курортных организаций – 27 % </vt:lpstr>
      <vt:lpstr> Основные профили санаторно-курортных организаций: </vt:lpstr>
      <vt:lpstr> Комплекс лечебных и реабилитационных мероприятий : </vt:lpstr>
      <vt:lpstr>Государственные контракты на оказание санаторно- курортных услуг за пределами округа</vt:lpstr>
      <vt:lpstr>Количество граждан диспансерной группы наблюдения, получивших санаторно-курортное лечение в 2022 году</vt:lpstr>
      <vt:lpstr>Распределение по нозологиям</vt:lpstr>
      <vt:lpstr>Количество диспансерных больных состоящих в очереди на санаторно-курортное лечение 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ГВС Департамента здравоохранения Ханты-Мансийского автономного  округа – Югры по санаторно-курортному лечение о состоянии профильной службы, итогах работы в 2020 году, планах на 2021 год</dc:title>
  <dc:creator>user</dc:creator>
  <cp:lastModifiedBy>Андрюхин Владимир Игоревич</cp:lastModifiedBy>
  <cp:revision>101</cp:revision>
  <dcterms:created xsi:type="dcterms:W3CDTF">2021-05-04T08:43:02Z</dcterms:created>
  <dcterms:modified xsi:type="dcterms:W3CDTF">2023-09-28T12:15:20Z</dcterms:modified>
</cp:coreProperties>
</file>